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87" r:id="rId3"/>
    <p:sldId id="288" r:id="rId4"/>
    <p:sldId id="289" r:id="rId5"/>
    <p:sldId id="290" r:id="rId6"/>
    <p:sldId id="291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3" r:id="rId23"/>
    <p:sldId id="276" r:id="rId24"/>
    <p:sldId id="278" r:id="rId25"/>
    <p:sldId id="279" r:id="rId26"/>
    <p:sldId id="281" r:id="rId27"/>
    <p:sldId id="282" r:id="rId28"/>
    <p:sldId id="284" r:id="rId29"/>
    <p:sldId id="286" r:id="rId30"/>
    <p:sldId id="285" r:id="rId31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4" d="100"/>
          <a:sy n="54" d="100"/>
        </p:scale>
        <p:origin x="1148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RNANDEZ QUEZADA, DAVID" userId="da407fc3-c096-473e-aadd-5068028b2892" providerId="ADAL" clId="{60566773-FF40-47AA-BABF-7CFD4A32795C}"/>
    <pc:docChg chg="undo custSel addSld delSld modSld">
      <pc:chgData name="FERNANDEZ QUEZADA, DAVID" userId="da407fc3-c096-473e-aadd-5068028b2892" providerId="ADAL" clId="{60566773-FF40-47AA-BABF-7CFD4A32795C}" dt="2024-01-23T16:34:32.020" v="54" actId="113"/>
      <pc:docMkLst>
        <pc:docMk/>
      </pc:docMkLst>
      <pc:sldChg chg="modSp mod">
        <pc:chgData name="FERNANDEZ QUEZADA, DAVID" userId="da407fc3-c096-473e-aadd-5068028b2892" providerId="ADAL" clId="{60566773-FF40-47AA-BABF-7CFD4A32795C}" dt="2024-01-23T13:42:54.608" v="24" actId="113"/>
        <pc:sldMkLst>
          <pc:docMk/>
          <pc:sldMk cId="2451600564" sldId="257"/>
        </pc:sldMkLst>
        <pc:spChg chg="mod">
          <ac:chgData name="FERNANDEZ QUEZADA, DAVID" userId="da407fc3-c096-473e-aadd-5068028b2892" providerId="ADAL" clId="{60566773-FF40-47AA-BABF-7CFD4A32795C}" dt="2024-01-23T13:42:54.608" v="24" actId="113"/>
          <ac:spMkLst>
            <pc:docMk/>
            <pc:sldMk cId="2451600564" sldId="257"/>
            <ac:spMk id="3" creationId="{9DA96100-4EB6-4FF9-B507-0976DEAE51D1}"/>
          </ac:spMkLst>
        </pc:spChg>
      </pc:sldChg>
      <pc:sldChg chg="modSp mod">
        <pc:chgData name="FERNANDEZ QUEZADA, DAVID" userId="da407fc3-c096-473e-aadd-5068028b2892" providerId="ADAL" clId="{60566773-FF40-47AA-BABF-7CFD4A32795C}" dt="2024-01-23T13:43:20.577" v="25" actId="113"/>
        <pc:sldMkLst>
          <pc:docMk/>
          <pc:sldMk cId="205605123" sldId="258"/>
        </pc:sldMkLst>
        <pc:spChg chg="mod">
          <ac:chgData name="FERNANDEZ QUEZADA, DAVID" userId="da407fc3-c096-473e-aadd-5068028b2892" providerId="ADAL" clId="{60566773-FF40-47AA-BABF-7CFD4A32795C}" dt="2024-01-23T13:43:20.577" v="25" actId="113"/>
          <ac:spMkLst>
            <pc:docMk/>
            <pc:sldMk cId="205605123" sldId="258"/>
            <ac:spMk id="5" creationId="{04025401-8B21-42C2-AFB7-2381BFAEAD2B}"/>
          </ac:spMkLst>
        </pc:spChg>
      </pc:sldChg>
      <pc:sldChg chg="modSp mod">
        <pc:chgData name="FERNANDEZ QUEZADA, DAVID" userId="da407fc3-c096-473e-aadd-5068028b2892" providerId="ADAL" clId="{60566773-FF40-47AA-BABF-7CFD4A32795C}" dt="2024-01-23T13:44:28.940" v="32" actId="122"/>
        <pc:sldMkLst>
          <pc:docMk/>
          <pc:sldMk cId="4012947179" sldId="260"/>
        </pc:sldMkLst>
        <pc:spChg chg="mod">
          <ac:chgData name="FERNANDEZ QUEZADA, DAVID" userId="da407fc3-c096-473e-aadd-5068028b2892" providerId="ADAL" clId="{60566773-FF40-47AA-BABF-7CFD4A32795C}" dt="2024-01-23T13:44:12.085" v="31" actId="13926"/>
          <ac:spMkLst>
            <pc:docMk/>
            <pc:sldMk cId="4012947179" sldId="260"/>
            <ac:spMk id="6" creationId="{A2EBC006-BB4C-4443-BBB6-C0D39CE960A7}"/>
          </ac:spMkLst>
        </pc:spChg>
        <pc:spChg chg="mod">
          <ac:chgData name="FERNANDEZ QUEZADA, DAVID" userId="da407fc3-c096-473e-aadd-5068028b2892" providerId="ADAL" clId="{60566773-FF40-47AA-BABF-7CFD4A32795C}" dt="2024-01-23T13:44:28.940" v="32" actId="122"/>
          <ac:spMkLst>
            <pc:docMk/>
            <pc:sldMk cId="4012947179" sldId="260"/>
            <ac:spMk id="8" creationId="{C17659C0-DAFF-8AAD-C824-4636F4252226}"/>
          </ac:spMkLst>
        </pc:spChg>
      </pc:sldChg>
      <pc:sldChg chg="modSp mod">
        <pc:chgData name="FERNANDEZ QUEZADA, DAVID" userId="da407fc3-c096-473e-aadd-5068028b2892" providerId="ADAL" clId="{60566773-FF40-47AA-BABF-7CFD4A32795C}" dt="2024-01-23T13:44:43.611" v="35" actId="13926"/>
        <pc:sldMkLst>
          <pc:docMk/>
          <pc:sldMk cId="461860891" sldId="261"/>
        </pc:sldMkLst>
        <pc:spChg chg="mod">
          <ac:chgData name="FERNANDEZ QUEZADA, DAVID" userId="da407fc3-c096-473e-aadd-5068028b2892" providerId="ADAL" clId="{60566773-FF40-47AA-BABF-7CFD4A32795C}" dt="2024-01-23T13:44:43.611" v="35" actId="13926"/>
          <ac:spMkLst>
            <pc:docMk/>
            <pc:sldMk cId="461860891" sldId="261"/>
            <ac:spMk id="4" creationId="{7C4559CD-1C00-424A-925B-CC4F0F0E06D2}"/>
          </ac:spMkLst>
        </pc:spChg>
      </pc:sldChg>
      <pc:sldChg chg="modSp mod">
        <pc:chgData name="FERNANDEZ QUEZADA, DAVID" userId="da407fc3-c096-473e-aadd-5068028b2892" providerId="ADAL" clId="{60566773-FF40-47AA-BABF-7CFD4A32795C}" dt="2024-01-23T13:45:56.131" v="36" actId="113"/>
        <pc:sldMkLst>
          <pc:docMk/>
          <pc:sldMk cId="1112522109" sldId="262"/>
        </pc:sldMkLst>
        <pc:spChg chg="mod">
          <ac:chgData name="FERNANDEZ QUEZADA, DAVID" userId="da407fc3-c096-473e-aadd-5068028b2892" providerId="ADAL" clId="{60566773-FF40-47AA-BABF-7CFD4A32795C}" dt="2024-01-23T13:45:56.131" v="36" actId="113"/>
          <ac:spMkLst>
            <pc:docMk/>
            <pc:sldMk cId="1112522109" sldId="262"/>
            <ac:spMk id="9" creationId="{5A85D437-FFF1-4C69-8E34-1527433BA015}"/>
          </ac:spMkLst>
        </pc:spChg>
      </pc:sldChg>
      <pc:sldChg chg="modSp mod">
        <pc:chgData name="FERNANDEZ QUEZADA, DAVID" userId="da407fc3-c096-473e-aadd-5068028b2892" providerId="ADAL" clId="{60566773-FF40-47AA-BABF-7CFD4A32795C}" dt="2024-01-23T13:46:09.736" v="38" actId="1076"/>
        <pc:sldMkLst>
          <pc:docMk/>
          <pc:sldMk cId="3795848294" sldId="263"/>
        </pc:sldMkLst>
        <pc:spChg chg="mod">
          <ac:chgData name="FERNANDEZ QUEZADA, DAVID" userId="da407fc3-c096-473e-aadd-5068028b2892" providerId="ADAL" clId="{60566773-FF40-47AA-BABF-7CFD4A32795C}" dt="2024-01-23T13:46:09.736" v="38" actId="1076"/>
          <ac:spMkLst>
            <pc:docMk/>
            <pc:sldMk cId="3795848294" sldId="263"/>
            <ac:spMk id="4" creationId="{73E28D08-6593-4B98-ADD5-81237292DC61}"/>
          </ac:spMkLst>
        </pc:spChg>
      </pc:sldChg>
      <pc:sldChg chg="modSp mod">
        <pc:chgData name="FERNANDEZ QUEZADA, DAVID" userId="da407fc3-c096-473e-aadd-5068028b2892" providerId="ADAL" clId="{60566773-FF40-47AA-BABF-7CFD4A32795C}" dt="2024-01-23T13:46:30.752" v="42" actId="1076"/>
        <pc:sldMkLst>
          <pc:docMk/>
          <pc:sldMk cId="3351179408" sldId="266"/>
        </pc:sldMkLst>
        <pc:spChg chg="mod">
          <ac:chgData name="FERNANDEZ QUEZADA, DAVID" userId="da407fc3-c096-473e-aadd-5068028b2892" providerId="ADAL" clId="{60566773-FF40-47AA-BABF-7CFD4A32795C}" dt="2024-01-23T13:46:30.752" v="42" actId="1076"/>
          <ac:spMkLst>
            <pc:docMk/>
            <pc:sldMk cId="3351179408" sldId="266"/>
            <ac:spMk id="3" creationId="{9C826891-0810-4B45-AAD0-8EAC334D0ED7}"/>
          </ac:spMkLst>
        </pc:spChg>
      </pc:sldChg>
      <pc:sldChg chg="modSp mod">
        <pc:chgData name="FERNANDEZ QUEZADA, DAVID" userId="da407fc3-c096-473e-aadd-5068028b2892" providerId="ADAL" clId="{60566773-FF40-47AA-BABF-7CFD4A32795C}" dt="2024-01-23T13:46:56.163" v="49" actId="113"/>
        <pc:sldMkLst>
          <pc:docMk/>
          <pc:sldMk cId="3060840771" sldId="267"/>
        </pc:sldMkLst>
        <pc:spChg chg="mod">
          <ac:chgData name="FERNANDEZ QUEZADA, DAVID" userId="da407fc3-c096-473e-aadd-5068028b2892" providerId="ADAL" clId="{60566773-FF40-47AA-BABF-7CFD4A32795C}" dt="2024-01-23T13:46:56.163" v="49" actId="113"/>
          <ac:spMkLst>
            <pc:docMk/>
            <pc:sldMk cId="3060840771" sldId="267"/>
            <ac:spMk id="3" creationId="{7B8F6F0B-A120-4B4C-BA82-0C630ACF858D}"/>
          </ac:spMkLst>
        </pc:spChg>
      </pc:sldChg>
      <pc:sldChg chg="modSp mod">
        <pc:chgData name="FERNANDEZ QUEZADA, DAVID" userId="da407fc3-c096-473e-aadd-5068028b2892" providerId="ADAL" clId="{60566773-FF40-47AA-BABF-7CFD4A32795C}" dt="2024-01-23T13:47:08.357" v="51" actId="1076"/>
        <pc:sldMkLst>
          <pc:docMk/>
          <pc:sldMk cId="722452234" sldId="268"/>
        </pc:sldMkLst>
        <pc:spChg chg="mod">
          <ac:chgData name="FERNANDEZ QUEZADA, DAVID" userId="da407fc3-c096-473e-aadd-5068028b2892" providerId="ADAL" clId="{60566773-FF40-47AA-BABF-7CFD4A32795C}" dt="2024-01-23T13:47:08.357" v="51" actId="1076"/>
          <ac:spMkLst>
            <pc:docMk/>
            <pc:sldMk cId="722452234" sldId="268"/>
            <ac:spMk id="3" creationId="{33440706-5DEC-473A-ADE5-123C2CA06B9D}"/>
          </ac:spMkLst>
        </pc:spChg>
      </pc:sldChg>
      <pc:sldChg chg="modSp mod modNotesTx">
        <pc:chgData name="FERNANDEZ QUEZADA, DAVID" userId="da407fc3-c096-473e-aadd-5068028b2892" providerId="ADAL" clId="{60566773-FF40-47AA-BABF-7CFD4A32795C}" dt="2024-01-23T13:40:33.118" v="4"/>
        <pc:sldMkLst>
          <pc:docMk/>
          <pc:sldMk cId="709463577" sldId="271"/>
        </pc:sldMkLst>
        <pc:spChg chg="mod">
          <ac:chgData name="FERNANDEZ QUEZADA, DAVID" userId="da407fc3-c096-473e-aadd-5068028b2892" providerId="ADAL" clId="{60566773-FF40-47AA-BABF-7CFD4A32795C}" dt="2024-01-23T13:40:06.134" v="3" actId="113"/>
          <ac:spMkLst>
            <pc:docMk/>
            <pc:sldMk cId="709463577" sldId="271"/>
            <ac:spMk id="6" creationId="{8E4CE451-C330-4956-B129-D0859A5B7682}"/>
          </ac:spMkLst>
        </pc:spChg>
      </pc:sldChg>
      <pc:sldChg chg="modSp mod">
        <pc:chgData name="FERNANDEZ QUEZADA, DAVID" userId="da407fc3-c096-473e-aadd-5068028b2892" providerId="ADAL" clId="{60566773-FF40-47AA-BABF-7CFD4A32795C}" dt="2024-01-23T16:34:32.020" v="54" actId="113"/>
        <pc:sldMkLst>
          <pc:docMk/>
          <pc:sldMk cId="2858159004" sldId="282"/>
        </pc:sldMkLst>
        <pc:spChg chg="mod">
          <ac:chgData name="FERNANDEZ QUEZADA, DAVID" userId="da407fc3-c096-473e-aadd-5068028b2892" providerId="ADAL" clId="{60566773-FF40-47AA-BABF-7CFD4A32795C}" dt="2024-01-23T16:34:32.020" v="54" actId="113"/>
          <ac:spMkLst>
            <pc:docMk/>
            <pc:sldMk cId="2858159004" sldId="282"/>
            <ac:spMk id="13" creationId="{9A1BB7A2-F34B-4E7E-A571-B3C64F23A450}"/>
          </ac:spMkLst>
        </pc:spChg>
      </pc:sldChg>
      <pc:sldChg chg="modSp mod">
        <pc:chgData name="FERNANDEZ QUEZADA, DAVID" userId="da407fc3-c096-473e-aadd-5068028b2892" providerId="ADAL" clId="{60566773-FF40-47AA-BABF-7CFD4A32795C}" dt="2024-01-23T13:40:57.371" v="10" actId="113"/>
        <pc:sldMkLst>
          <pc:docMk/>
          <pc:sldMk cId="1729695515" sldId="289"/>
        </pc:sldMkLst>
        <pc:spChg chg="mod">
          <ac:chgData name="FERNANDEZ QUEZADA, DAVID" userId="da407fc3-c096-473e-aadd-5068028b2892" providerId="ADAL" clId="{60566773-FF40-47AA-BABF-7CFD4A32795C}" dt="2024-01-23T13:40:57.371" v="10" actId="113"/>
          <ac:spMkLst>
            <pc:docMk/>
            <pc:sldMk cId="1729695515" sldId="289"/>
            <ac:spMk id="3" creationId="{DD8CEC05-EBD9-24AA-E6A2-BFE9EF8043ED}"/>
          </ac:spMkLst>
        </pc:spChg>
      </pc:sldChg>
      <pc:sldChg chg="modSp mod">
        <pc:chgData name="FERNANDEZ QUEZADA, DAVID" userId="da407fc3-c096-473e-aadd-5068028b2892" providerId="ADAL" clId="{60566773-FF40-47AA-BABF-7CFD4A32795C}" dt="2024-01-23T13:41:28.469" v="17" actId="113"/>
        <pc:sldMkLst>
          <pc:docMk/>
          <pc:sldMk cId="470852499" sldId="290"/>
        </pc:sldMkLst>
        <pc:spChg chg="mod">
          <ac:chgData name="FERNANDEZ QUEZADA, DAVID" userId="da407fc3-c096-473e-aadd-5068028b2892" providerId="ADAL" clId="{60566773-FF40-47AA-BABF-7CFD4A32795C}" dt="2024-01-23T13:41:28.469" v="17" actId="113"/>
          <ac:spMkLst>
            <pc:docMk/>
            <pc:sldMk cId="470852499" sldId="290"/>
            <ac:spMk id="3" creationId="{D79FB2BA-212A-8A05-2C6A-D499C6057B86}"/>
          </ac:spMkLst>
        </pc:spChg>
      </pc:sldChg>
      <pc:sldChg chg="addSp modSp mod">
        <pc:chgData name="FERNANDEZ QUEZADA, DAVID" userId="da407fc3-c096-473e-aadd-5068028b2892" providerId="ADAL" clId="{60566773-FF40-47AA-BABF-7CFD4A32795C}" dt="2024-01-23T13:42:30.801" v="23" actId="1076"/>
        <pc:sldMkLst>
          <pc:docMk/>
          <pc:sldMk cId="4223781477" sldId="291"/>
        </pc:sldMkLst>
        <pc:spChg chg="mod">
          <ac:chgData name="FERNANDEZ QUEZADA, DAVID" userId="da407fc3-c096-473e-aadd-5068028b2892" providerId="ADAL" clId="{60566773-FF40-47AA-BABF-7CFD4A32795C}" dt="2024-01-23T13:42:28.579" v="22" actId="1076"/>
          <ac:spMkLst>
            <pc:docMk/>
            <pc:sldMk cId="4223781477" sldId="291"/>
            <ac:spMk id="3" creationId="{08D606A1-5D92-82C1-AAA1-9D2D793125C2}"/>
          </ac:spMkLst>
        </pc:spChg>
        <pc:picChg chg="add mod">
          <ac:chgData name="FERNANDEZ QUEZADA, DAVID" userId="da407fc3-c096-473e-aadd-5068028b2892" providerId="ADAL" clId="{60566773-FF40-47AA-BABF-7CFD4A32795C}" dt="2024-01-23T13:42:30.801" v="23" actId="1076"/>
          <ac:picMkLst>
            <pc:docMk/>
            <pc:sldMk cId="4223781477" sldId="291"/>
            <ac:picMk id="1026" creationId="{1C17C9E6-79D9-3136-9CAE-471F7C0FE299}"/>
          </ac:picMkLst>
        </pc:picChg>
      </pc:sldChg>
      <pc:sldChg chg="new del">
        <pc:chgData name="FERNANDEZ QUEZADA, DAVID" userId="da407fc3-c096-473e-aadd-5068028b2892" providerId="ADAL" clId="{60566773-FF40-47AA-BABF-7CFD4A32795C}" dt="2024-01-23T16:34:06.919" v="53" actId="2696"/>
        <pc:sldMkLst>
          <pc:docMk/>
          <pc:sldMk cId="2159516959" sldId="292"/>
        </pc:sldMkLst>
      </pc:sldChg>
    </pc:docChg>
  </pc:docChgLst>
  <pc:docChgLst>
    <pc:chgData name="FERNANDEZ QUEZADA, DAVID" userId="da407fc3-c096-473e-aadd-5068028b2892" providerId="ADAL" clId="{67395C03-F6FA-4DC2-9692-996527CA3BA4}"/>
    <pc:docChg chg="modSld">
      <pc:chgData name="FERNANDEZ QUEZADA, DAVID" userId="da407fc3-c096-473e-aadd-5068028b2892" providerId="ADAL" clId="{67395C03-F6FA-4DC2-9692-996527CA3BA4}" dt="2024-04-29T18:27:08.264" v="0" actId="1076"/>
      <pc:docMkLst>
        <pc:docMk/>
      </pc:docMkLst>
      <pc:sldChg chg="modSp mod">
        <pc:chgData name="FERNANDEZ QUEZADA, DAVID" userId="da407fc3-c096-473e-aadd-5068028b2892" providerId="ADAL" clId="{67395C03-F6FA-4DC2-9692-996527CA3BA4}" dt="2024-04-29T18:27:08.264" v="0" actId="1076"/>
        <pc:sldMkLst>
          <pc:docMk/>
          <pc:sldMk cId="1606697741" sldId="276"/>
        </pc:sldMkLst>
        <pc:spChg chg="mod">
          <ac:chgData name="FERNANDEZ QUEZADA, DAVID" userId="da407fc3-c096-473e-aadd-5068028b2892" providerId="ADAL" clId="{67395C03-F6FA-4DC2-9692-996527CA3BA4}" dt="2024-04-29T18:27:08.264" v="0" actId="1076"/>
          <ac:spMkLst>
            <pc:docMk/>
            <pc:sldMk cId="1606697741" sldId="276"/>
            <ac:spMk id="3" creationId="{572AF5B2-37F8-4A36-BEBD-A1CF0063E714}"/>
          </ac:spMkLst>
        </pc:sp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gif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jpeg>
</file>

<file path=ppt/media/image24.jpeg>
</file>

<file path=ppt/media/image25.jpeg>
</file>

<file path=ppt/media/image26.png>
</file>

<file path=ppt/media/image27.jpeg>
</file>

<file path=ppt/media/image28.jpeg>
</file>

<file path=ppt/media/image29.png>
</file>

<file path=ppt/media/image3.jpeg>
</file>

<file path=ppt/media/image30.png>
</file>

<file path=ppt/media/image31.jpeg>
</file>

<file path=ppt/media/image32.png>
</file>

<file path=ppt/media/image33.gif>
</file>

<file path=ppt/media/image34.jpeg>
</file>

<file path=ppt/media/image35.gif>
</file>

<file path=ppt/media/image36.png>
</file>

<file path=ppt/media/image37.png>
</file>

<file path=ppt/media/image38.jpeg>
</file>

<file path=ppt/media/image39.png>
</file>

<file path=ppt/media/image4.jpeg>
</file>

<file path=ppt/media/image40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EF928B-089E-4863-9743-C7979654C8AD}" type="datetimeFigureOut">
              <a:rPr lang="es-MX" smtClean="0"/>
              <a:t>29/04/2024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68670D-3E2B-4F88-BC40-422B394F3D0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36091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b="1" i="0" dirty="0">
                <a:solidFill>
                  <a:srgbClr val="4A4A4A"/>
                </a:solidFill>
                <a:effectLst/>
                <a:latin typeface="Roboto" panose="02000000000000000000" pitchFamily="2" charset="0"/>
              </a:rPr>
              <a:t>reacción motora automática que ocurre como respuesta a un estímulo específico en un lado del cuerpo y provoca una respuesta en el lado opuesto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68670D-3E2B-4F88-BC40-422B394F3D04}" type="slidenum">
              <a:rPr lang="es-MX" smtClean="0"/>
              <a:t>21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67333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89CAC5-143B-4376-80C8-AFE8B7F2D3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3FAC5EA-3026-4694-94B2-3868A02451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042BD5-CFAC-47B3-87DB-2650BC2F6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5DF98-F572-4A0D-80FD-4FD7CD15D604}" type="datetimeFigureOut">
              <a:rPr lang="es-MX" smtClean="0"/>
              <a:t>29/04/2024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CD48A8B-0AB6-4C34-B2A5-D18BB81B4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92D453D-334D-4543-ABE9-CC92C7896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4169C-1977-4F73-94B0-F2674BE6D6A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88526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3B2844-CFE4-4401-8A26-CECD619AE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5225F5D-0C3B-447E-9A46-A72776654C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5CE64B6-A25B-474A-8F50-CD67E292A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5DF98-F572-4A0D-80FD-4FD7CD15D604}" type="datetimeFigureOut">
              <a:rPr lang="es-MX" smtClean="0"/>
              <a:t>29/04/2024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4864AAF-C9C5-4077-97A4-A1FA92DD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FA92671-2C61-4D22-9D24-6425C65A1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4169C-1977-4F73-94B0-F2674BE6D6A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60273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58961EA-6583-47A6-8201-3D1D6191BF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3FFAC1D-2525-4A77-A140-2D5128E52B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05E6F24-4394-4FF1-8779-2F4BF7F78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5DF98-F572-4A0D-80FD-4FD7CD15D604}" type="datetimeFigureOut">
              <a:rPr lang="es-MX" smtClean="0"/>
              <a:t>29/04/2024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161CF8-2560-4C79-87AF-9F7A6B81F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643E57-1888-4AC7-B0A6-F5526134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4169C-1977-4F73-94B0-F2674BE6D6A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0094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1868CE-EB1A-4050-A12E-DDE4CFF05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AA9EA3-0631-4FB5-A03F-04A178D75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C9494DD-03CC-446D-83A1-3CADD32E2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5DF98-F572-4A0D-80FD-4FD7CD15D604}" type="datetimeFigureOut">
              <a:rPr lang="es-MX" smtClean="0"/>
              <a:t>29/04/2024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775380E-1E75-483B-9C4C-9AD5153D7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D7D5E77-3486-4680-807D-E1EE0A722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4169C-1977-4F73-94B0-F2674BE6D6A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6738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EAB99B-1C7C-4AF5-A78B-596CA68DF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F8CBBE-5BF9-443A-876B-BA5784F835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BE5CDD4-AD6F-4D5C-8E6C-CFB8C0E3C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5DF98-F572-4A0D-80FD-4FD7CD15D604}" type="datetimeFigureOut">
              <a:rPr lang="es-MX" smtClean="0"/>
              <a:t>29/04/2024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30B180E-20CE-4CFF-BA59-F0B4970BC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96EF5A4-1DD1-4546-A6BB-1C145CE1B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4169C-1977-4F73-94B0-F2674BE6D6A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77631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56F4BD-275E-4021-98FA-2102A8463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5199E0-8121-4D2C-BC35-4272ACF5A7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7173207-C06A-4557-BEEE-89DDB80405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711284B-95F4-49F4-A4D2-D381D80B0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5DF98-F572-4A0D-80FD-4FD7CD15D604}" type="datetimeFigureOut">
              <a:rPr lang="es-MX" smtClean="0"/>
              <a:t>29/04/2024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88510E0-DA9E-446A-85A3-ADB2349BF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4FC2D97-E00F-46C6-AF2C-1ED73FBF6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4169C-1977-4F73-94B0-F2674BE6D6A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78714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8E3AB7-684B-4837-BBE4-97E675828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C0D5F56-4D9A-479F-91B6-6113473FB0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BD189CF-5AE7-4BA8-9590-DB9A667BA5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CF1957D-D5CE-40EB-A8B4-DA866D355F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74035F9-1D08-4424-BF2E-58742C5512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11A8131-AA64-4F29-A4CA-CBD2150A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5DF98-F572-4A0D-80FD-4FD7CD15D604}" type="datetimeFigureOut">
              <a:rPr lang="es-MX" smtClean="0"/>
              <a:t>29/04/2024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93723B8-3892-45DB-9A9A-B2E3F36CD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3ECC327-A418-47B0-A062-C877E0AB8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4169C-1977-4F73-94B0-F2674BE6D6A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00255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2FB0FB-2743-480D-A114-7B2DB8CD7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73C4163-232D-458E-960D-31C4B4315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5DF98-F572-4A0D-80FD-4FD7CD15D604}" type="datetimeFigureOut">
              <a:rPr lang="es-MX" smtClean="0"/>
              <a:t>29/04/2024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B508EC3-BF5C-4273-B631-07C08C501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8234A99-834D-4719-93D1-DA418AF30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4169C-1977-4F73-94B0-F2674BE6D6A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80995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8FFC040-963C-4F92-8DBF-E6AF7876E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5DF98-F572-4A0D-80FD-4FD7CD15D604}" type="datetimeFigureOut">
              <a:rPr lang="es-MX" smtClean="0"/>
              <a:t>29/04/2024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ED457BF-C1D3-4EF8-8054-652533504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6603614-BD31-4B53-B41C-A7B6BE91E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4169C-1977-4F73-94B0-F2674BE6D6A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52485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A78A4-6F48-43AD-9EC6-F7379BFF0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2C7DBB-5E56-4E3E-9600-E126DF3FB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C504056-87FF-4186-A1FA-6A2266A278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6DAFE27-C3D7-43B1-B563-BA000B4AB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5DF98-F572-4A0D-80FD-4FD7CD15D604}" type="datetimeFigureOut">
              <a:rPr lang="es-MX" smtClean="0"/>
              <a:t>29/04/2024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D3F50D1-7D4F-4F86-ACF5-45B1EFEB7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A9216C5-E005-4D61-8027-DCCC4BA7D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4169C-1977-4F73-94B0-F2674BE6D6A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14151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908ED3-FB86-4858-9AE1-0391AA7E3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2C929EC-9616-43A5-8554-0072AC8979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1A28624-03D3-4FF7-BD0B-6712202B7D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7C29101-9D3F-4146-BF12-884B709A3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5DF98-F572-4A0D-80FD-4FD7CD15D604}" type="datetimeFigureOut">
              <a:rPr lang="es-MX" smtClean="0"/>
              <a:t>29/04/2024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B94AAA9-F3E7-4A0F-90E4-0E38B58A7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38ECD34-FEA9-4504-BC61-6D1CE9782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4169C-1977-4F73-94B0-F2674BE6D6A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916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965F196-EF17-44BE-8A09-8A378A0FA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7E289FA-4E2F-4998-A554-C70AC5F2A8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C03518-068D-4AB2-AA2E-BB795FE8FE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5DF98-F572-4A0D-80FD-4FD7CD15D604}" type="datetimeFigureOut">
              <a:rPr lang="es-MX" smtClean="0"/>
              <a:t>29/04/2024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239EBA-30D6-44B1-8288-97C959FC12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B183A41-2B0D-4521-9434-D10F55F571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4169C-1977-4F73-94B0-F2674BE6D6A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843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gif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 descr="CLAVES DE LA NEUROCIENCIA EN LA EDUCACIÓN - Eduimpulsa">
            <a:extLst>
              <a:ext uri="{FF2B5EF4-FFF2-40B4-BE49-F238E27FC236}">
                <a16:creationId xmlns:a16="http://schemas.microsoft.com/office/drawing/2014/main" id="{EAE3DD84-A298-44AA-97D7-426EF5F85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233DA0C-AFE1-4ACE-BE1F-02B6B92BCB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" sz="6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 historia de las neurociencias</a:t>
            </a:r>
            <a:endParaRPr lang="es-MX" sz="66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667D6829-9AD8-43D2-B382-A64C24EB577D}"/>
              </a:ext>
            </a:extLst>
          </p:cNvPr>
          <p:cNvSpPr txBox="1">
            <a:spLocks/>
          </p:cNvSpPr>
          <p:nvPr/>
        </p:nvSpPr>
        <p:spPr>
          <a:xfrm>
            <a:off x="1571625" y="11604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 historia de las neurociencias</a:t>
            </a:r>
            <a:endParaRPr lang="es-MX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412741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148E13-4C71-49E6-BB27-10681B94A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391"/>
            <a:ext cx="10515600" cy="1325563"/>
          </a:xfrm>
        </p:spPr>
        <p:txBody>
          <a:bodyPr/>
          <a:lstStyle/>
          <a:p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Hermann </a:t>
            </a:r>
            <a:r>
              <a:rPr lang="es-MX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von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Helmholtz</a:t>
            </a:r>
          </a:p>
        </p:txBody>
      </p:sp>
      <p:pic>
        <p:nvPicPr>
          <p:cNvPr id="4098" name="Picture 2" descr="Hermann Ludwig Ferdinand von Helmholtz (Grupo de Estudios Peirceanos)">
            <a:extLst>
              <a:ext uri="{FF2B5EF4-FFF2-40B4-BE49-F238E27FC236}">
                <a16:creationId xmlns:a16="http://schemas.microsoft.com/office/drawing/2014/main" id="{9BA8286C-E474-452F-B429-3B34E04CB1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531" y="1335553"/>
            <a:ext cx="3797242" cy="5430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2EBC006-BB4C-4443-BBB6-C0D39CE960A7}"/>
              </a:ext>
            </a:extLst>
          </p:cNvPr>
          <p:cNvSpPr txBox="1"/>
          <p:nvPr/>
        </p:nvSpPr>
        <p:spPr>
          <a:xfrm>
            <a:off x="4731390" y="1536173"/>
            <a:ext cx="7195657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Descubrió que la </a:t>
            </a:r>
            <a:r>
              <a:rPr lang="es-MX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generación de electricidad </a:t>
            </a:r>
            <a:r>
              <a:rPr lang="es-MX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por parte de los </a:t>
            </a:r>
            <a:r>
              <a:rPr lang="es-MX" sz="2800" b="1" dirty="0">
                <a:solidFill>
                  <a:schemeClr val="bg2"/>
                </a:solidFill>
                <a:effectLst/>
                <a:highlight>
                  <a:srgbClr val="0000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axones</a:t>
            </a:r>
            <a:r>
              <a:rPr lang="es-MX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de las células nerviosas es un </a:t>
            </a:r>
            <a:r>
              <a:rPr lang="es-MX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medio para transmitir mensajes</a:t>
            </a:r>
            <a:r>
              <a:rPr lang="es-MX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de un extremo a otro.</a:t>
            </a:r>
            <a:endParaRPr lang="es-MX" sz="2800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17659C0-DAFF-8AAD-C824-4636F4252226}"/>
              </a:ext>
            </a:extLst>
          </p:cNvPr>
          <p:cNvSpPr txBox="1"/>
          <p:nvPr/>
        </p:nvSpPr>
        <p:spPr>
          <a:xfrm>
            <a:off x="5204642" y="4055051"/>
            <a:ext cx="6249154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MX" sz="2800" dirty="0"/>
              <a:t>Sus trabajos ayudaron a establecer la neurociencia como una </a:t>
            </a:r>
            <a:r>
              <a:rPr lang="es-MX" sz="2800" b="1" dirty="0"/>
              <a:t>disciplina científica legítima</a:t>
            </a:r>
            <a:r>
              <a:rPr lang="es-MX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12947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7C4559CD-1C00-424A-925B-CC4F0F0E06D2}"/>
              </a:ext>
            </a:extLst>
          </p:cNvPr>
          <p:cNvSpPr txBox="1"/>
          <p:nvPr/>
        </p:nvSpPr>
        <p:spPr>
          <a:xfrm>
            <a:off x="6517596" y="1540230"/>
            <a:ext cx="488309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Logró medir, en 1859, la velocidad de propagación de tales mensajes, y llegó a la conclusión de que se propagan a 27 metros por segundo. </a:t>
            </a:r>
            <a:endParaRPr lang="es-MX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6" name="Picture 6" descr="Backwards signals appear to sensitize brain cells, rat study shows |  National Institutes of Health (NIH)">
            <a:extLst>
              <a:ext uri="{FF2B5EF4-FFF2-40B4-BE49-F238E27FC236}">
                <a16:creationId xmlns:a16="http://schemas.microsoft.com/office/drawing/2014/main" id="{7C015BDD-B709-4478-B6B0-AD3F43A7B81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49" y="201889"/>
            <a:ext cx="5990681" cy="5990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1860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C11046EF-ADB0-4219-94B5-ABF2A2DAA8FE}"/>
              </a:ext>
            </a:extLst>
          </p:cNvPr>
          <p:cNvSpPr txBox="1"/>
          <p:nvPr/>
        </p:nvSpPr>
        <p:spPr>
          <a:xfrm>
            <a:off x="5060659" y="243462"/>
            <a:ext cx="6094602" cy="5222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MX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Camillo Golgi</a:t>
            </a:r>
          </a:p>
        </p:txBody>
      </p:sp>
      <p:pic>
        <p:nvPicPr>
          <p:cNvPr id="6148" name="Picture 4" descr="Camillo Golgi | Portraits of European Neuroscientists">
            <a:extLst>
              <a:ext uri="{FF2B5EF4-FFF2-40B4-BE49-F238E27FC236}">
                <a16:creationId xmlns:a16="http://schemas.microsoft.com/office/drawing/2014/main" id="{A47E1B06-F8EF-42CB-9A8F-DD14D2DEE2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5619"/>
            <a:ext cx="12192000" cy="4138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5A85D437-FFF1-4C69-8E34-1527433BA015}"/>
              </a:ext>
            </a:extLst>
          </p:cNvPr>
          <p:cNvSpPr txBox="1"/>
          <p:nvPr/>
        </p:nvSpPr>
        <p:spPr>
          <a:xfrm>
            <a:off x="1772524" y="5660431"/>
            <a:ext cx="864695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dirty="0"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</a:t>
            </a:r>
            <a:r>
              <a:rPr lang="es-MX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esarrolló un </a:t>
            </a:r>
            <a:r>
              <a:rPr lang="es-MX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método de tinción </a:t>
            </a:r>
            <a:r>
              <a:rPr lang="es-MX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con cromato de plata, que permite colorear una neurona. </a:t>
            </a:r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11125221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amillo Golgi, the nervous system, and early neuroscience">
            <a:extLst>
              <a:ext uri="{FF2B5EF4-FFF2-40B4-BE49-F238E27FC236}">
                <a16:creationId xmlns:a16="http://schemas.microsoft.com/office/drawing/2014/main" id="{91D7C7CF-D058-4840-9FFB-0A712FF834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6190" y="0"/>
            <a:ext cx="54451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73E28D08-6593-4B98-ADD5-81237292DC61}"/>
              </a:ext>
            </a:extLst>
          </p:cNvPr>
          <p:cNvSpPr txBox="1"/>
          <p:nvPr/>
        </p:nvSpPr>
        <p:spPr>
          <a:xfrm>
            <a:off x="6766998" y="1807065"/>
            <a:ext cx="524102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Revolucionó los laboratorios de estudio de tejidos nerviosos. </a:t>
            </a:r>
            <a:endParaRPr lang="es-MX" sz="2800" dirty="0"/>
          </a:p>
        </p:txBody>
      </p:sp>
      <p:pic>
        <p:nvPicPr>
          <p:cNvPr id="7172" name="Picture 4" descr="TPH6 2019 parte I">
            <a:extLst>
              <a:ext uri="{FF2B5EF4-FFF2-40B4-BE49-F238E27FC236}">
                <a16:creationId xmlns:a16="http://schemas.microsoft.com/office/drawing/2014/main" id="{63847E85-DCFB-4159-A3D9-E1DB46F269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1155" y="3557326"/>
            <a:ext cx="3932709" cy="2960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58482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998920C6-301D-4D8E-BDFA-6CCB6534DA2D}"/>
              </a:ext>
            </a:extLst>
          </p:cNvPr>
          <p:cNvSpPr txBox="1"/>
          <p:nvPr/>
        </p:nvSpPr>
        <p:spPr>
          <a:xfrm>
            <a:off x="2585906" y="369297"/>
            <a:ext cx="6094602" cy="645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MX" sz="3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Santiago Ramón y Cajal</a:t>
            </a:r>
          </a:p>
        </p:txBody>
      </p:sp>
      <p:pic>
        <p:nvPicPr>
          <p:cNvPr id="8194" name="Picture 2" descr="Ramón y Cajal: los secretos de un genio">
            <a:extLst>
              <a:ext uri="{FF2B5EF4-FFF2-40B4-BE49-F238E27FC236}">
                <a16:creationId xmlns:a16="http://schemas.microsoft.com/office/drawing/2014/main" id="{DAA5F8FF-A718-43C8-B731-6E0EED55A6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947" y="1205661"/>
            <a:ext cx="9230686" cy="5189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9DDA58E-63C9-4A3C-B115-018DED0CF81B}"/>
              </a:ext>
            </a:extLst>
          </p:cNvPr>
          <p:cNvSpPr txBox="1"/>
          <p:nvPr/>
        </p:nvSpPr>
        <p:spPr>
          <a:xfrm>
            <a:off x="8573548" y="2558207"/>
            <a:ext cx="3246539" cy="138499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MX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Conocido como el padre de las neurociencias </a:t>
            </a:r>
          </a:p>
        </p:txBody>
      </p:sp>
    </p:spTree>
    <p:extLst>
      <p:ext uri="{BB962C8B-B14F-4D97-AF65-F5344CB8AC3E}">
        <p14:creationId xmlns:p14="http://schemas.microsoft.com/office/powerpoint/2010/main" val="1712590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Why are neuron axons long and spindly? Study shows they're optimizing  signaling efficiency">
            <a:extLst>
              <a:ext uri="{FF2B5EF4-FFF2-40B4-BE49-F238E27FC236}">
                <a16:creationId xmlns:a16="http://schemas.microsoft.com/office/drawing/2014/main" id="{AAB35688-DFF3-405A-9C12-C3370F89D7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6462" y="1794446"/>
            <a:ext cx="8990202" cy="5056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F7AADFD3-7F59-4F68-B917-0010559D483E}"/>
              </a:ext>
            </a:extLst>
          </p:cNvPr>
          <p:cNvSpPr txBox="1"/>
          <p:nvPr/>
        </p:nvSpPr>
        <p:spPr>
          <a:xfrm>
            <a:off x="681604" y="811163"/>
            <a:ext cx="10752589" cy="9832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MX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Santiago Ramón y Cajal dio a la célula nerviosa el nombre de </a:t>
            </a:r>
            <a:r>
              <a:rPr lang="es-MX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neurona</a:t>
            </a:r>
            <a:r>
              <a:rPr lang="es-MX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, </a:t>
            </a:r>
            <a:r>
              <a:rPr lang="es-MX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unidad elemental </a:t>
            </a:r>
            <a:r>
              <a:rPr lang="es-MX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del sistema de señalización </a:t>
            </a:r>
            <a:r>
              <a:rPr lang="es-MX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del sistema nervioso</a:t>
            </a:r>
            <a:r>
              <a:rPr lang="es-MX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8783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9C826891-0810-4B45-AAD0-8EAC334D0ED7}"/>
              </a:ext>
            </a:extLst>
          </p:cNvPr>
          <p:cNvSpPr txBox="1"/>
          <p:nvPr/>
        </p:nvSpPr>
        <p:spPr>
          <a:xfrm>
            <a:off x="1248124" y="604254"/>
            <a:ext cx="9964024" cy="1637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MX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Descubre que el </a:t>
            </a:r>
            <a:r>
              <a:rPr lang="es-MX" sz="3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axón de una neurona </a:t>
            </a:r>
            <a:r>
              <a:rPr lang="es-MX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solo se comunica con las dendritas de otra en regiones especializadas: las </a:t>
            </a:r>
            <a:r>
              <a:rPr lang="es-MX" sz="3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sinapsis</a:t>
            </a:r>
            <a:r>
              <a:rPr lang="es-MX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44" name="Picture 4" descr="La sinapsis (artículo) | Biología humana | Khan Academy">
            <a:extLst>
              <a:ext uri="{FF2B5EF4-FFF2-40B4-BE49-F238E27FC236}">
                <a16:creationId xmlns:a16="http://schemas.microsoft.com/office/drawing/2014/main" id="{F6BFD4FB-F20F-49DB-B5DF-C821CC3C8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80850"/>
            <a:ext cx="12192000" cy="3884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1179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7B8F6F0B-A120-4B4C-BA82-0C630ACF858D}"/>
              </a:ext>
            </a:extLst>
          </p:cNvPr>
          <p:cNvSpPr txBox="1"/>
          <p:nvPr/>
        </p:nvSpPr>
        <p:spPr>
          <a:xfrm>
            <a:off x="513825" y="373121"/>
            <a:ext cx="102995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3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Además, una </a:t>
            </a:r>
            <a:r>
              <a:rPr lang="es-MX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neurona</a:t>
            </a:r>
            <a:r>
              <a:rPr lang="es-MX" sz="3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determinada </a:t>
            </a:r>
            <a:r>
              <a:rPr lang="es-MX" sz="3600" b="1" dirty="0">
                <a:solidFill>
                  <a:schemeClr val="bg2"/>
                </a:solidFill>
                <a:effectLst/>
                <a:highlight>
                  <a:srgbClr val="0000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solo se comunica </a:t>
            </a:r>
            <a:r>
              <a:rPr lang="es-MX" sz="3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con </a:t>
            </a:r>
            <a:r>
              <a:rPr lang="es-MX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ciertas células</a:t>
            </a:r>
            <a:r>
              <a:rPr lang="es-MX" sz="3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, y no con otras. </a:t>
            </a:r>
            <a:endParaRPr lang="es-MX" sz="3600" dirty="0"/>
          </a:p>
        </p:txBody>
      </p:sp>
      <p:pic>
        <p:nvPicPr>
          <p:cNvPr id="11266" name="Picture 2" descr="Neuronas dopaminérgicas: características, funciones y vías">
            <a:extLst>
              <a:ext uri="{FF2B5EF4-FFF2-40B4-BE49-F238E27FC236}">
                <a16:creationId xmlns:a16="http://schemas.microsoft.com/office/drawing/2014/main" id="{1A61F1CA-DEDD-4C57-B75A-AC632F46BD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9986" y="1651389"/>
            <a:ext cx="7421460" cy="5218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08407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33440706-5DEC-473A-ADE5-123C2CA06B9D}"/>
              </a:ext>
            </a:extLst>
          </p:cNvPr>
          <p:cNvSpPr txBox="1"/>
          <p:nvPr/>
        </p:nvSpPr>
        <p:spPr>
          <a:xfrm>
            <a:off x="206316" y="230040"/>
            <a:ext cx="1111331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En el interior de la neurona, las señales fluyen en una dirección única. </a:t>
            </a:r>
            <a:r>
              <a:rPr lang="es-ES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Este principio permite determinar el flujo de la información en los circuitos neurales. </a:t>
            </a:r>
            <a:endParaRPr lang="es-MX" sz="3200" dirty="0"/>
          </a:p>
        </p:txBody>
      </p:sp>
      <p:pic>
        <p:nvPicPr>
          <p:cNvPr id="12290" name="Picture 2" descr="Pin em PEAT/NEURINOMA ACUSTICO">
            <a:extLst>
              <a:ext uri="{FF2B5EF4-FFF2-40B4-BE49-F238E27FC236}">
                <a16:creationId xmlns:a16="http://schemas.microsoft.com/office/drawing/2014/main" id="{C136C820-CD3C-499A-B408-7648D56A64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7757" y="1799700"/>
            <a:ext cx="6610175" cy="4957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24522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A7D2E5E5-C0C0-43EE-BB5F-C80A00B26C4B}"/>
              </a:ext>
            </a:extLst>
          </p:cNvPr>
          <p:cNvSpPr txBox="1"/>
          <p:nvPr/>
        </p:nvSpPr>
        <p:spPr>
          <a:xfrm>
            <a:off x="379602" y="422450"/>
            <a:ext cx="11239150" cy="9832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MX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Encontró que existen tres tipos principales de neuronas: sensorial, motora e interneurona.</a:t>
            </a:r>
          </a:p>
        </p:txBody>
      </p:sp>
      <p:pic>
        <p:nvPicPr>
          <p:cNvPr id="13314" name="Picture 2" descr="Tipos de neuronas ilustración del vector. Ilustración de neuronas - 96935521">
            <a:extLst>
              <a:ext uri="{FF2B5EF4-FFF2-40B4-BE49-F238E27FC236}">
                <a16:creationId xmlns:a16="http://schemas.microsoft.com/office/drawing/2014/main" id="{DEF9E4E3-B134-46C5-ADBB-6023B231D8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14" b="9099"/>
          <a:stretch/>
        </p:blipFill>
        <p:spPr bwMode="auto">
          <a:xfrm>
            <a:off x="3046346" y="1218500"/>
            <a:ext cx="6894609" cy="542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0173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>
            <a:extLst>
              <a:ext uri="{FF2B5EF4-FFF2-40B4-BE49-F238E27FC236}">
                <a16:creationId xmlns:a16="http://schemas.microsoft.com/office/drawing/2014/main" id="{9999710D-B8D5-6D20-F622-F083B73DBF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4636" y="2201887"/>
            <a:ext cx="2808757" cy="4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Los incas fueron líderes en el campo de las trepanaciones” | TECNOLOGIA |  EL COMERCIO PERÚ">
            <a:extLst>
              <a:ext uri="{FF2B5EF4-FFF2-40B4-BE49-F238E27FC236}">
                <a16:creationId xmlns:a16="http://schemas.microsoft.com/office/drawing/2014/main" id="{B7C22AC6-B9CF-319E-A55D-EE7DCE2A43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5"/>
          <a:stretch/>
        </p:blipFill>
        <p:spPr bwMode="auto">
          <a:xfrm>
            <a:off x="294968" y="1194159"/>
            <a:ext cx="7787148" cy="5076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E658DE9-3517-9D9A-0ABC-D8A275A4B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31403"/>
            <a:ext cx="10515600" cy="1325563"/>
          </a:xfrm>
        </p:spPr>
        <p:txBody>
          <a:bodyPr/>
          <a:lstStyle/>
          <a:p>
            <a:r>
              <a:rPr lang="es-MX" dirty="0"/>
              <a:t>Trepanaciones </a:t>
            </a:r>
          </a:p>
        </p:txBody>
      </p:sp>
      <p:pic>
        <p:nvPicPr>
          <p:cNvPr id="1030" name="Picture 6" descr="Trepanación - Wikipedia, la enciclopedia libre">
            <a:extLst>
              <a:ext uri="{FF2B5EF4-FFF2-40B4-BE49-F238E27FC236}">
                <a16:creationId xmlns:a16="http://schemas.microsoft.com/office/drawing/2014/main" id="{C6014009-AC7C-6D03-7D10-DF15EA37E4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8177" y="170834"/>
            <a:ext cx="2095500" cy="388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60803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Neurona con tecnica de Golgi | Medicine notes, Medicine studies, Plasma  membrane">
            <a:extLst>
              <a:ext uri="{FF2B5EF4-FFF2-40B4-BE49-F238E27FC236}">
                <a16:creationId xmlns:a16="http://schemas.microsoft.com/office/drawing/2014/main" id="{EB7DC831-F62C-4A20-9A89-8604CC8006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708" y="73053"/>
            <a:ext cx="3424893" cy="6685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Ramón y Cajal and the Case for Drawing in Science | Drawings, Visual, Case">
            <a:extLst>
              <a:ext uri="{FF2B5EF4-FFF2-40B4-BE49-F238E27FC236}">
                <a16:creationId xmlns:a16="http://schemas.microsoft.com/office/drawing/2014/main" id="{1BF312DA-9C30-46B9-8BD3-B563EB54D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361" y="296040"/>
            <a:ext cx="7646933" cy="626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2" name="Picture 6" descr="Camillo Golgi | RobotSpaceBrain">
            <a:extLst>
              <a:ext uri="{FF2B5EF4-FFF2-40B4-BE49-F238E27FC236}">
                <a16:creationId xmlns:a16="http://schemas.microsoft.com/office/drawing/2014/main" id="{258D75CF-6CA5-4417-8EA5-AB1C9FD21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38" y="4092491"/>
            <a:ext cx="4001431" cy="2665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18055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18036854-6C69-4CF9-8B71-BF02157D3B80}"/>
              </a:ext>
            </a:extLst>
          </p:cNvPr>
          <p:cNvSpPr txBox="1"/>
          <p:nvPr/>
        </p:nvSpPr>
        <p:spPr>
          <a:xfrm>
            <a:off x="2315465" y="218462"/>
            <a:ext cx="6094602" cy="583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MX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Charles Sherrington</a:t>
            </a:r>
          </a:p>
        </p:txBody>
      </p:sp>
      <p:pic>
        <p:nvPicPr>
          <p:cNvPr id="15362" name="Picture 2" descr="Charles Sherrington | La Máquina de Von Neumann">
            <a:extLst>
              <a:ext uri="{FF2B5EF4-FFF2-40B4-BE49-F238E27FC236}">
                <a16:creationId xmlns:a16="http://schemas.microsoft.com/office/drawing/2014/main" id="{5A5AB013-1A83-493F-97A5-3FA91AE308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836" y="964627"/>
            <a:ext cx="5563037" cy="5792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E4CE451-C330-4956-B129-D0859A5B7682}"/>
              </a:ext>
            </a:extLst>
          </p:cNvPr>
          <p:cNvSpPr txBox="1"/>
          <p:nvPr/>
        </p:nvSpPr>
        <p:spPr>
          <a:xfrm>
            <a:off x="5942091" y="1525942"/>
            <a:ext cx="6094602" cy="33128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Principales aportes: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MX" sz="2400" dirty="0"/>
              <a:t>Descripción de los </a:t>
            </a:r>
            <a:r>
              <a:rPr lang="es-MX" sz="2400" b="1" dirty="0"/>
              <a:t>mecanismos de sinapsis </a:t>
            </a:r>
            <a:r>
              <a:rPr lang="es-MX" sz="2400" dirty="0"/>
              <a:t>y la </a:t>
            </a:r>
            <a:r>
              <a:rPr lang="es-MX" sz="2400" b="1" dirty="0"/>
              <a:t>plasticidad neuronal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MX" sz="2400" dirty="0"/>
              <a:t>El concepto de la </a:t>
            </a:r>
            <a:r>
              <a:rPr lang="es-MX" sz="2400" b="1" dirty="0"/>
              <a:t>integración</a:t>
            </a:r>
            <a:r>
              <a:rPr lang="es-MX" sz="2400" dirty="0"/>
              <a:t> neuronal 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MX" sz="2400" dirty="0"/>
              <a:t>El descubrimiento de </a:t>
            </a:r>
            <a:r>
              <a:rPr lang="es-MX" sz="2400" b="1" dirty="0"/>
              <a:t>los reflejos cruzados</a:t>
            </a:r>
          </a:p>
        </p:txBody>
      </p:sp>
    </p:spTree>
    <p:extLst>
      <p:ext uri="{BB962C8B-B14F-4D97-AF65-F5344CB8AC3E}">
        <p14:creationId xmlns:p14="http://schemas.microsoft.com/office/powerpoint/2010/main" val="7094635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AF21F438-907D-403B-9290-C2D0D571C4F8}"/>
              </a:ext>
            </a:extLst>
          </p:cNvPr>
          <p:cNvSpPr txBox="1"/>
          <p:nvPr/>
        </p:nvSpPr>
        <p:spPr>
          <a:xfrm>
            <a:off x="3048699" y="193128"/>
            <a:ext cx="6094602" cy="645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MX" sz="3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Edgar Adrián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C12F3CB-A8A3-4AAC-89D8-B43F8737B7B5}"/>
              </a:ext>
            </a:extLst>
          </p:cNvPr>
          <p:cNvSpPr txBox="1"/>
          <p:nvPr/>
        </p:nvSpPr>
        <p:spPr>
          <a:xfrm>
            <a:off x="5350599" y="1299053"/>
            <a:ext cx="6627137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Aportaciones a la Neurociencia:</a:t>
            </a:r>
          </a:p>
          <a:p>
            <a:endParaRPr lang="es-MX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3200" dirty="0"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</a:t>
            </a:r>
            <a:r>
              <a:rPr lang="es-MX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escubrimiento de la actividad eléctrica de los axones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3200" dirty="0"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</a:t>
            </a:r>
            <a:r>
              <a:rPr lang="es-MX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escubrimiento de las unidades de los reflejos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Descubrimiento de la transmisión de señales nerviosas en el sistema nervioso central</a:t>
            </a:r>
          </a:p>
          <a:p>
            <a:endParaRPr lang="es-MX" sz="3200" dirty="0"/>
          </a:p>
        </p:txBody>
      </p:sp>
      <p:pic>
        <p:nvPicPr>
          <p:cNvPr id="17410" name="Picture 2" descr="El potencial de membrana (artículo) | Khan Academy">
            <a:extLst>
              <a:ext uri="{FF2B5EF4-FFF2-40B4-BE49-F238E27FC236}">
                <a16:creationId xmlns:a16="http://schemas.microsoft.com/office/drawing/2014/main" id="{C1B0BDF4-440C-426A-97DC-A084F29449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415" y="1299053"/>
            <a:ext cx="4471682" cy="4756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13438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A) Photograph of Julius Bernstein at the time of his rectorship at the... |  Download Scientific Diagram">
            <a:extLst>
              <a:ext uri="{FF2B5EF4-FFF2-40B4-BE49-F238E27FC236}">
                <a16:creationId xmlns:a16="http://schemas.microsoft.com/office/drawing/2014/main" id="{DAE26342-504C-47F7-832F-0DD6173FD0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84" r="14876"/>
          <a:stretch/>
        </p:blipFill>
        <p:spPr bwMode="auto">
          <a:xfrm>
            <a:off x="0" y="1168275"/>
            <a:ext cx="7470583" cy="452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572AF5B2-37F8-4A36-BEBD-A1CF0063E714}"/>
              </a:ext>
            </a:extLst>
          </p:cNvPr>
          <p:cNvSpPr txBox="1"/>
          <p:nvPr/>
        </p:nvSpPr>
        <p:spPr>
          <a:xfrm>
            <a:off x="2169925" y="509484"/>
            <a:ext cx="6094602" cy="5222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MX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Julius Bernstein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87D4CB5-67B0-4F00-ABD3-0A3389D79366}"/>
              </a:ext>
            </a:extLst>
          </p:cNvPr>
          <p:cNvSpPr txBox="1"/>
          <p:nvPr/>
        </p:nvSpPr>
        <p:spPr>
          <a:xfrm>
            <a:off x="7224664" y="1417469"/>
            <a:ext cx="467158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Fue el primero en demostrar la existencia de potenciales de acción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Propuso que el funcionamiento del sistema nervioso es el resultado de la interacción entre los distintos componentes (MB porosa)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MX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66977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8" name="Picture 4" descr="Resultado de imagen para modelar un calamar | Calamares, Modelos">
            <a:extLst>
              <a:ext uri="{FF2B5EF4-FFF2-40B4-BE49-F238E27FC236}">
                <a16:creationId xmlns:a16="http://schemas.microsoft.com/office/drawing/2014/main" id="{B3F792F0-4F0D-4F6D-9A7A-F8141E379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2826" y="1718515"/>
            <a:ext cx="6931024" cy="2733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2D1C24D1-1E51-4747-8077-AFA00B001901}"/>
              </a:ext>
            </a:extLst>
          </p:cNvPr>
          <p:cNvSpPr txBox="1"/>
          <p:nvPr/>
        </p:nvSpPr>
        <p:spPr>
          <a:xfrm>
            <a:off x="3048000" y="245214"/>
            <a:ext cx="6096000" cy="5222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MX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Alan Hodgkin y Andrew Huxley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00412D7-FEDF-430A-94AC-9DD5286AE7A8}"/>
              </a:ext>
            </a:extLst>
          </p:cNvPr>
          <p:cNvSpPr txBox="1"/>
          <p:nvPr/>
        </p:nvSpPr>
        <p:spPr>
          <a:xfrm>
            <a:off x="228600" y="952139"/>
            <a:ext cx="117348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Alan Hodgkin y Andrew Huxley desarrollaron investigaciones sobre el axón gigante de las células nerviosas de los calamares. </a:t>
            </a:r>
            <a:endParaRPr lang="es-MX" sz="2400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A675B90-F8B4-4C3B-AA4E-D6C0C9227807}"/>
              </a:ext>
            </a:extLst>
          </p:cNvPr>
          <p:cNvSpPr txBox="1"/>
          <p:nvPr/>
        </p:nvSpPr>
        <p:spPr>
          <a:xfrm>
            <a:off x="4740276" y="4387255"/>
            <a:ext cx="7096124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Confirman la hipótesis de Julius Bernstein </a:t>
            </a:r>
            <a:r>
              <a:rPr lang="es-MX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de que el potencial de membrana en reposo se genera </a:t>
            </a:r>
            <a:r>
              <a:rPr lang="es-MX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por el desplazamiento de iones </a:t>
            </a:r>
            <a:r>
              <a:rPr lang="es-MX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de potasio hacia el exterior de la célula y de iones de sodio hacia su interior.</a:t>
            </a:r>
            <a:endParaRPr lang="es-MX" sz="2800" dirty="0"/>
          </a:p>
        </p:txBody>
      </p:sp>
      <p:pic>
        <p:nvPicPr>
          <p:cNvPr id="21510" name="Picture 6" descr="Equilibrio de Gibbs Donnan - Wikipedia, la enciclopedia libre">
            <a:extLst>
              <a:ext uri="{FF2B5EF4-FFF2-40B4-BE49-F238E27FC236}">
                <a16:creationId xmlns:a16="http://schemas.microsoft.com/office/drawing/2014/main" id="{1536BFA0-CAC4-45D0-B44E-22C0C0DFD9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913" y="2318820"/>
            <a:ext cx="4387275" cy="3191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79620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BF2F1486-FBD1-470E-972B-3FAEEE3F7E27}"/>
              </a:ext>
            </a:extLst>
          </p:cNvPr>
          <p:cNvSpPr txBox="1"/>
          <p:nvPr/>
        </p:nvSpPr>
        <p:spPr>
          <a:xfrm>
            <a:off x="2809873" y="112006"/>
            <a:ext cx="6096000" cy="645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MX" sz="3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Henry Dale y Otto Loewi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EB2EEE4-77C5-4984-9F8B-17D76B4857F4}"/>
              </a:ext>
            </a:extLst>
          </p:cNvPr>
          <p:cNvSpPr txBox="1"/>
          <p:nvPr/>
        </p:nvSpPr>
        <p:spPr>
          <a:xfrm>
            <a:off x="5296277" y="1743897"/>
            <a:ext cx="656992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2400" dirty="0"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P</a:t>
            </a:r>
            <a:r>
              <a:rPr lang="es-MX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ropusieron la </a:t>
            </a:r>
            <a:r>
              <a:rPr lang="es-MX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teoría química de la transmisión </a:t>
            </a:r>
            <a:r>
              <a:rPr lang="es-MX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sináptica (Neurotransmisores)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2400" dirty="0"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</a:t>
            </a:r>
            <a:r>
              <a:rPr lang="es-MX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escubrieron los mecanismos de transmisión de señales de los nervios y los neurotransmisores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2400" dirty="0"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</a:t>
            </a:r>
            <a:r>
              <a:rPr lang="es-MX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escubrieron el neurotransmisor acetilcolina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MX" sz="2400" dirty="0"/>
          </a:p>
        </p:txBody>
      </p:sp>
      <p:pic>
        <p:nvPicPr>
          <p:cNvPr id="22530" name="Picture 2" descr="La sinapsis | El Sistema Nervioso">
            <a:extLst>
              <a:ext uri="{FF2B5EF4-FFF2-40B4-BE49-F238E27FC236}">
                <a16:creationId xmlns:a16="http://schemas.microsoft.com/office/drawing/2014/main" id="{523BB81D-BB2D-488F-85BA-FB099D956E7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328" y="1850774"/>
            <a:ext cx="4899248" cy="2449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18869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B7BDDC-5CB6-48F5-8C49-A377BD97CB32}"/>
              </a:ext>
            </a:extLst>
          </p:cNvPr>
          <p:cNvSpPr txBox="1"/>
          <p:nvPr/>
        </p:nvSpPr>
        <p:spPr>
          <a:xfrm>
            <a:off x="2939358" y="237038"/>
            <a:ext cx="6096000" cy="645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MX" sz="3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Bernard Katz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5E39D3B-D9BB-4FAA-93F6-E75D6BDFDC50}"/>
              </a:ext>
            </a:extLst>
          </p:cNvPr>
          <p:cNvSpPr txBox="1"/>
          <p:nvPr/>
        </p:nvSpPr>
        <p:spPr>
          <a:xfrm>
            <a:off x="380999" y="1018903"/>
            <a:ext cx="11058525" cy="1251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MX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Bernard Katz descubrió que cuando un potencial de acción ingresa en la terminal presináptica </a:t>
            </a:r>
            <a:r>
              <a:rPr lang="es-MX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causa la apertura de los canales de calcio</a:t>
            </a:r>
            <a:r>
              <a:rPr lang="es-MX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, lo que permite la afluencia de este elemento químico al interior de la célula.</a:t>
            </a:r>
          </a:p>
        </p:txBody>
      </p:sp>
      <p:pic>
        <p:nvPicPr>
          <p:cNvPr id="24578" name="Picture 2" descr="El papel de los canales de potasio en la regulación de la presión arterial  - Medwave">
            <a:extLst>
              <a:ext uri="{FF2B5EF4-FFF2-40B4-BE49-F238E27FC236}">
                <a16:creationId xmlns:a16="http://schemas.microsoft.com/office/drawing/2014/main" id="{2EA99C59-E2D6-4147-B7DE-341D92E653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062" y="2281901"/>
            <a:ext cx="5781675" cy="4246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0" name="Picture 4" descr="Neurotransmisión - Trastornos neurológicos - Manual MSD versión para  profesionales">
            <a:extLst>
              <a:ext uri="{FF2B5EF4-FFF2-40B4-BE49-F238E27FC236}">
                <a16:creationId xmlns:a16="http://schemas.microsoft.com/office/drawing/2014/main" id="{D0C7C288-5A1A-4151-A296-C7AC3F9491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150" y="3305175"/>
            <a:ext cx="7620000" cy="308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88828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C72224FA-E3D5-4DAD-BD5F-38DA8A38FF86}"/>
              </a:ext>
            </a:extLst>
          </p:cNvPr>
          <p:cNvSpPr txBox="1"/>
          <p:nvPr/>
        </p:nvSpPr>
        <p:spPr>
          <a:xfrm>
            <a:off x="3048000" y="98131"/>
            <a:ext cx="6096000" cy="583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MX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Rodolfo Llinás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F0FC42D-9435-49B2-8D7A-E5FAFC5C2E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25" t="21111" r="69922" b="7222"/>
          <a:stretch/>
        </p:blipFill>
        <p:spPr>
          <a:xfrm>
            <a:off x="0" y="911465"/>
            <a:ext cx="5810762" cy="4789702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9A1BB7A2-F34B-4E7E-A571-B3C64F23A450}"/>
              </a:ext>
            </a:extLst>
          </p:cNvPr>
          <p:cNvSpPr txBox="1"/>
          <p:nvPr/>
        </p:nvSpPr>
        <p:spPr>
          <a:xfrm>
            <a:off x="5945015" y="1668957"/>
            <a:ext cx="6096000" cy="3534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MX" sz="2400" dirty="0"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</a:t>
            </a:r>
            <a:r>
              <a:rPr lang="es-MX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escubrimiento de la </a:t>
            </a:r>
            <a:r>
              <a:rPr lang="es-MX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actividad oscilatoria </a:t>
            </a:r>
            <a:r>
              <a:rPr lang="es-MX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en los circuitos neuronales </a:t>
            </a:r>
            <a:endParaRPr lang="es-MX" sz="2400" dirty="0">
              <a:latin typeface="Times New Roman" panose="02020603050405020304" pitchFamily="18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MX" sz="2400" dirty="0"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L</a:t>
            </a:r>
            <a:r>
              <a:rPr lang="es-MX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a investigación sobre la plasticidad sináptica</a:t>
            </a: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s-MX" sz="2400" dirty="0">
              <a:latin typeface="Times New Roman" panose="02020603050405020304" pitchFamily="18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MX" sz="2400" dirty="0"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</a:t>
            </a:r>
            <a:r>
              <a:rPr lang="es-MX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escribe cómo los </a:t>
            </a:r>
            <a:r>
              <a:rPr lang="es-MX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circuitos neuronales </a:t>
            </a:r>
            <a:r>
              <a:rPr lang="es-MX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generan patrones de </a:t>
            </a:r>
            <a:r>
              <a:rPr lang="es-MX" sz="2400" b="1" dirty="0">
                <a:solidFill>
                  <a:srgbClr val="7030A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actividad oscilatoria </a:t>
            </a:r>
            <a:r>
              <a:rPr lang="es-MX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para procesar información</a:t>
            </a:r>
          </a:p>
        </p:txBody>
      </p:sp>
    </p:spTree>
    <p:extLst>
      <p:ext uri="{BB962C8B-B14F-4D97-AF65-F5344CB8AC3E}">
        <p14:creationId xmlns:p14="http://schemas.microsoft.com/office/powerpoint/2010/main" val="28581590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4547F698-AFF6-47F7-A7E7-66D455FE27EB}"/>
              </a:ext>
            </a:extLst>
          </p:cNvPr>
          <p:cNvSpPr txBox="1"/>
          <p:nvPr/>
        </p:nvSpPr>
        <p:spPr>
          <a:xfrm>
            <a:off x="2640594" y="99393"/>
            <a:ext cx="6096000" cy="706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MX" sz="4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Eric Kandel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24B5152-BEF1-43D4-85E7-AF69BB41528D}"/>
              </a:ext>
            </a:extLst>
          </p:cNvPr>
          <p:cNvSpPr txBox="1"/>
          <p:nvPr/>
        </p:nvSpPr>
        <p:spPr>
          <a:xfrm>
            <a:off x="4780230" y="1238865"/>
            <a:ext cx="7164120" cy="30325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MX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Eric Kandel esclareció el </a:t>
            </a:r>
            <a:r>
              <a:rPr lang="es-MX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papel de los neurotransmisores </a:t>
            </a:r>
            <a:r>
              <a:rPr lang="es-MX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en el proceso de la </a:t>
            </a:r>
            <a:r>
              <a:rPr lang="es-MX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memoria y el aprendizaje</a:t>
            </a:r>
            <a:r>
              <a:rPr lang="es-MX" sz="2800" b="1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s-MX" sz="2800" b="1" dirty="0">
              <a:solidFill>
                <a:srgbClr val="FF0000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457200" indent="-45720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MX" sz="2800" dirty="0"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</a:t>
            </a:r>
            <a:r>
              <a:rPr lang="es-MX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escubrimiento de los mecanismos de </a:t>
            </a:r>
            <a:r>
              <a:rPr lang="es-MX" sz="2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memoria a largo plazo en el cerebro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C7EEE4C-6E33-7285-4C22-51DC3D6B1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61" y="1271051"/>
            <a:ext cx="4514850" cy="30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5382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ircuitos_aprendizaje_molusco1">
            <a:extLst>
              <a:ext uri="{FF2B5EF4-FFF2-40B4-BE49-F238E27FC236}">
                <a16:creationId xmlns:a16="http://schemas.microsoft.com/office/drawing/2014/main" id="{AA23EBC2-202D-45DC-92DB-B24D11E863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4631" y="0"/>
            <a:ext cx="7311821" cy="6915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47E0D898-3AFC-486A-D9F8-368849DB3D8F}"/>
              </a:ext>
            </a:extLst>
          </p:cNvPr>
          <p:cNvSpPr txBox="1"/>
          <p:nvPr/>
        </p:nvSpPr>
        <p:spPr>
          <a:xfrm>
            <a:off x="192168" y="-241039"/>
            <a:ext cx="32741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/>
              <a:t> </a:t>
            </a:r>
          </a:p>
          <a:p>
            <a:pPr algn="ctr"/>
            <a:r>
              <a:rPr lang="es-MX" sz="4000" b="1" dirty="0"/>
              <a:t>Sensibilización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6D2C8B9-C204-2EB5-7B18-E6086D2DD0ED}"/>
              </a:ext>
            </a:extLst>
          </p:cNvPr>
          <p:cNvSpPr txBox="1"/>
          <p:nvPr/>
        </p:nvSpPr>
        <p:spPr>
          <a:xfrm>
            <a:off x="8608844" y="270019"/>
            <a:ext cx="61201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3600" b="1" dirty="0"/>
              <a:t>Habituación</a:t>
            </a:r>
            <a:endParaRPr lang="es-MX" sz="3600" dirty="0"/>
          </a:p>
        </p:txBody>
      </p:sp>
    </p:spTree>
    <p:extLst>
      <p:ext uri="{BB962C8B-B14F-4D97-AF65-F5344CB8AC3E}">
        <p14:creationId xmlns:p14="http://schemas.microsoft.com/office/powerpoint/2010/main" val="3475807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BCA176-CD4A-673B-D098-C6D75FEB9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96991"/>
            <a:ext cx="10515600" cy="1325563"/>
          </a:xfrm>
        </p:spPr>
        <p:txBody>
          <a:bodyPr/>
          <a:lstStyle/>
          <a:p>
            <a:r>
              <a:rPr lang="es-MX" dirty="0"/>
              <a:t>Papiro quirúrgico de Edwin Smith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2ABE29-0743-0645-62F8-8A15B548F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277" y="4148891"/>
            <a:ext cx="5257799" cy="5149057"/>
          </a:xfrm>
        </p:spPr>
        <p:txBody>
          <a:bodyPr/>
          <a:lstStyle/>
          <a:p>
            <a:r>
              <a:rPr lang="es-MX" dirty="0"/>
              <a:t>Suturas craneales </a:t>
            </a:r>
          </a:p>
          <a:p>
            <a:r>
              <a:rPr lang="es-MX" dirty="0"/>
              <a:t>Membranas meníngeas</a:t>
            </a:r>
          </a:p>
          <a:p>
            <a:r>
              <a:rPr lang="es-MX" dirty="0"/>
              <a:t>Circunvolución de la corteza  </a:t>
            </a:r>
          </a:p>
          <a:p>
            <a:r>
              <a:rPr lang="es-MX" dirty="0"/>
              <a:t>Daño cerebral = Daño distal </a:t>
            </a:r>
          </a:p>
          <a:p>
            <a:endParaRPr lang="es-MX" dirty="0"/>
          </a:p>
        </p:txBody>
      </p:sp>
      <p:pic>
        <p:nvPicPr>
          <p:cNvPr id="2050" name="Picture 2" descr="La medicina en el antiguo Egipto">
            <a:extLst>
              <a:ext uri="{FF2B5EF4-FFF2-40B4-BE49-F238E27FC236}">
                <a16:creationId xmlns:a16="http://schemas.microsoft.com/office/drawing/2014/main" id="{C5E6DC19-F666-7AB1-C1CA-300A66A2BA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653" y="1027906"/>
            <a:ext cx="5872423" cy="2900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El Papiro Quirúrgico de Edwin Smith Revela Secretos del Conocimiento Médico  Egipcio hace 3.600 años | Ancient Origins España y Latinoamérica">
            <a:extLst>
              <a:ext uri="{FF2B5EF4-FFF2-40B4-BE49-F238E27FC236}">
                <a16:creationId xmlns:a16="http://schemas.microsoft.com/office/drawing/2014/main" id="{2845E133-0840-E3A3-2AA1-70FD247D29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3027" y="3519947"/>
            <a:ext cx="2709223" cy="3203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ED6157AB-1987-5F24-D883-AAA6B2115DF5}"/>
              </a:ext>
            </a:extLst>
          </p:cNvPr>
          <p:cNvSpPr txBox="1">
            <a:spLocks/>
          </p:cNvSpPr>
          <p:nvPr/>
        </p:nvSpPr>
        <p:spPr>
          <a:xfrm>
            <a:off x="6248400" y="1180307"/>
            <a:ext cx="5257799" cy="24183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/>
              <a:t>Exploración de pacientes </a:t>
            </a:r>
          </a:p>
          <a:p>
            <a:r>
              <a:rPr lang="es-MX"/>
              <a:t>Observaciones anatómicas </a:t>
            </a:r>
          </a:p>
          <a:p>
            <a:r>
              <a:rPr lang="es-MX"/>
              <a:t>Diagnósticos </a:t>
            </a:r>
          </a:p>
          <a:p>
            <a:r>
              <a:rPr lang="es-MX"/>
              <a:t>Procedimientos </a:t>
            </a:r>
          </a:p>
          <a:p>
            <a:r>
              <a:rPr lang="es-MX"/>
              <a:t>Evolución de casos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0511414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C5A6949D-FC70-41A5-81FD-63AF2785F470}"/>
              </a:ext>
            </a:extLst>
          </p:cNvPr>
          <p:cNvSpPr txBox="1"/>
          <p:nvPr/>
        </p:nvSpPr>
        <p:spPr>
          <a:xfrm>
            <a:off x="2714625" y="387123"/>
            <a:ext cx="6762750" cy="4608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John O'Keefe, Edvard Moser y May-Britt Moser</a:t>
            </a:r>
            <a:endParaRPr lang="es-MX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E929984-BA23-4341-927B-99BBD67857B1}"/>
              </a:ext>
            </a:extLst>
          </p:cNvPr>
          <p:cNvSpPr txBox="1"/>
          <p:nvPr/>
        </p:nvSpPr>
        <p:spPr>
          <a:xfrm>
            <a:off x="490537" y="1255940"/>
            <a:ext cx="11210925" cy="961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MX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En </a:t>
            </a:r>
            <a:r>
              <a:rPr lang="es-MX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2014</a:t>
            </a:r>
            <a:r>
              <a:rPr lang="es-MX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los psicólogos y neurocientíficos noruegos Edvard </a:t>
            </a:r>
            <a:r>
              <a:rPr lang="es-MX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Moser</a:t>
            </a:r>
            <a:r>
              <a:rPr lang="es-MX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y su esposa May-Britt </a:t>
            </a:r>
            <a:r>
              <a:rPr lang="es-MX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Moser</a:t>
            </a:r>
            <a:r>
              <a:rPr lang="es-MX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descubrieron las </a:t>
            </a:r>
            <a:r>
              <a:rPr lang="es-MX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células de lugar del hipocampo</a:t>
            </a:r>
            <a:r>
              <a:rPr lang="es-MX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: una </a:t>
            </a:r>
            <a:r>
              <a:rPr lang="es-MX" sz="1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clase de neuronas que codifica la ubicación espacial </a:t>
            </a:r>
            <a:r>
              <a:rPr lang="es-MX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en la que se encuentran los mamíferos como las ratas y los seres humanos, y les </a:t>
            </a:r>
            <a:r>
              <a:rPr lang="es-MX" sz="1800" u="sng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permiten orientarse en el espacio</a:t>
            </a:r>
            <a:r>
              <a:rPr lang="es-MX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26626" name="Picture 2" descr="UNIDAD DE CIENCIAS NEUROLÓGICAS: LAS CÉLULAS DE LUGAR: NUESTRO GPS CEREBRAL">
            <a:extLst>
              <a:ext uri="{FF2B5EF4-FFF2-40B4-BE49-F238E27FC236}">
                <a16:creationId xmlns:a16="http://schemas.microsoft.com/office/drawing/2014/main" id="{D41E898A-506F-4F4A-A92D-1D854560C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5" y="2570145"/>
            <a:ext cx="4495800" cy="4140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30" name="Picture 6" descr="Navegando en un bosque de neuronas - Psicomemorias">
            <a:extLst>
              <a:ext uri="{FF2B5EF4-FFF2-40B4-BE49-F238E27FC236}">
                <a16:creationId xmlns:a16="http://schemas.microsoft.com/office/drawing/2014/main" id="{AA8038AB-3E5D-45C2-B8A9-D1299B5321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229748"/>
            <a:ext cx="6138862" cy="4628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9280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92525F-E04E-EBE2-83E5-562047863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Hipócrates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8CEC05-EBD9-24AA-E6A2-BFE9EF804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9818" y="1825625"/>
            <a:ext cx="6653981" cy="4351338"/>
          </a:xfrm>
        </p:spPr>
        <p:txBody>
          <a:bodyPr/>
          <a:lstStyle/>
          <a:p>
            <a:r>
              <a:rPr lang="es-MX" dirty="0"/>
              <a:t>Relaciona el </a:t>
            </a:r>
            <a:r>
              <a:rPr lang="es-MX" b="1" dirty="0"/>
              <a:t>cerebro</a:t>
            </a:r>
            <a:r>
              <a:rPr lang="es-MX" dirty="0"/>
              <a:t> con la Genesis del </a:t>
            </a:r>
            <a:r>
              <a:rPr lang="es-MX" b="1" dirty="0">
                <a:solidFill>
                  <a:schemeClr val="bg2"/>
                </a:solidFill>
                <a:highlight>
                  <a:srgbClr val="000000"/>
                </a:highlight>
              </a:rPr>
              <a:t>movimiento y sensaciones </a:t>
            </a:r>
          </a:p>
          <a:p>
            <a:endParaRPr lang="es-MX" dirty="0"/>
          </a:p>
          <a:p>
            <a:r>
              <a:rPr lang="es-MX" dirty="0"/>
              <a:t>Vincula al cerebro con la </a:t>
            </a:r>
            <a:r>
              <a:rPr lang="es-MX" b="1" dirty="0"/>
              <a:t>cognición</a:t>
            </a:r>
            <a:r>
              <a:rPr lang="es-MX" dirty="0"/>
              <a:t> y el </a:t>
            </a:r>
            <a:r>
              <a:rPr lang="es-MX" b="1" dirty="0"/>
              <a:t>intelecto</a:t>
            </a:r>
            <a:r>
              <a:rPr lang="es-MX" dirty="0"/>
              <a:t> </a:t>
            </a:r>
          </a:p>
        </p:txBody>
      </p:sp>
      <p:pic>
        <p:nvPicPr>
          <p:cNvPr id="3074" name="Picture 2" descr="Hipócrates de Cos - Diario Salud">
            <a:extLst>
              <a:ext uri="{FF2B5EF4-FFF2-40B4-BE49-F238E27FC236}">
                <a16:creationId xmlns:a16="http://schemas.microsoft.com/office/drawing/2014/main" id="{F85B9F91-855F-CBA0-692D-1096F65B1B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960" y="1531938"/>
            <a:ext cx="3623264" cy="464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9695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09712E-35FA-D573-4FCB-411705E0C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Galeno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79FB2BA-212A-8A05-2C6A-D499C6057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0490" y="1825625"/>
            <a:ext cx="6693310" cy="4351338"/>
          </a:xfrm>
        </p:spPr>
        <p:txBody>
          <a:bodyPr/>
          <a:lstStyle/>
          <a:p>
            <a:r>
              <a:rPr lang="es-MX" dirty="0"/>
              <a:t>Trabajó como médico de gladiadores </a:t>
            </a:r>
          </a:p>
          <a:p>
            <a:endParaRPr lang="es-MX" dirty="0"/>
          </a:p>
          <a:p>
            <a:r>
              <a:rPr lang="es-MX" dirty="0"/>
              <a:t>Su experiencia le dio conocimiento sobre los </a:t>
            </a:r>
            <a:r>
              <a:rPr lang="es-MX" b="1" dirty="0"/>
              <a:t>traumatismos</a:t>
            </a:r>
            <a:r>
              <a:rPr lang="es-MX" dirty="0"/>
              <a:t> y el Sistema Nervioso</a:t>
            </a:r>
          </a:p>
          <a:p>
            <a:endParaRPr lang="es-MX" dirty="0"/>
          </a:p>
          <a:p>
            <a:r>
              <a:rPr lang="es-MX" dirty="0"/>
              <a:t>Describe </a:t>
            </a:r>
            <a:r>
              <a:rPr lang="es-MX" b="1" dirty="0"/>
              <a:t>anatómicamente</a:t>
            </a:r>
            <a:r>
              <a:rPr lang="es-MX" dirty="0"/>
              <a:t> al </a:t>
            </a:r>
            <a:r>
              <a:rPr lang="es-MX" b="1" dirty="0"/>
              <a:t>cerebro</a:t>
            </a:r>
            <a:r>
              <a:rPr lang="es-MX" dirty="0"/>
              <a:t> y al </a:t>
            </a:r>
            <a:r>
              <a:rPr lang="es-MX" b="1" dirty="0"/>
              <a:t>cerebelo</a:t>
            </a:r>
            <a:r>
              <a:rPr lang="es-MX" dirty="0"/>
              <a:t>  </a:t>
            </a:r>
          </a:p>
          <a:p>
            <a:endParaRPr lang="es-MX" dirty="0"/>
          </a:p>
          <a:p>
            <a:endParaRPr lang="es-MX" dirty="0"/>
          </a:p>
        </p:txBody>
      </p:sp>
      <p:pic>
        <p:nvPicPr>
          <p:cNvPr id="4098" name="Picture 2" descr="Galeno - Caminando por la historia">
            <a:extLst>
              <a:ext uri="{FF2B5EF4-FFF2-40B4-BE49-F238E27FC236}">
                <a16:creationId xmlns:a16="http://schemas.microsoft.com/office/drawing/2014/main" id="{39723F5B-7ED9-B96A-64CC-5368871CC4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110" y="1405245"/>
            <a:ext cx="3817374" cy="4771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0852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58DD1B-59F5-CEE9-84B6-59D482C24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Andreas Vesalius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8D606A1-5D92-82C1-AAA1-9D2D793125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5799" y="1354199"/>
            <a:ext cx="6250858" cy="3738563"/>
          </a:xfrm>
        </p:spPr>
        <p:txBody>
          <a:bodyPr/>
          <a:lstStyle/>
          <a:p>
            <a:r>
              <a:rPr lang="es-MX" dirty="0"/>
              <a:t>Detalla la estructura y organización macroscópica del </a:t>
            </a:r>
            <a:r>
              <a:rPr lang="es-MX" b="1" dirty="0"/>
              <a:t>tejido nervioso </a:t>
            </a:r>
          </a:p>
        </p:txBody>
      </p:sp>
      <p:pic>
        <p:nvPicPr>
          <p:cNvPr id="5122" name="Picture 2" descr="Andreas vesalius fotografías e imágenes de alta resolución - Alamy">
            <a:extLst>
              <a:ext uri="{FF2B5EF4-FFF2-40B4-BE49-F238E27FC236}">
                <a16:creationId xmlns:a16="http://schemas.microsoft.com/office/drawing/2014/main" id="{D6E88479-57E2-285C-3643-BB67E323AE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736"/>
          <a:stretch/>
        </p:blipFill>
        <p:spPr bwMode="auto">
          <a:xfrm>
            <a:off x="655343" y="1347019"/>
            <a:ext cx="4112278" cy="5373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ejido Nervioso – Histologia.TO">
            <a:extLst>
              <a:ext uri="{FF2B5EF4-FFF2-40B4-BE49-F238E27FC236}">
                <a16:creationId xmlns:a16="http://schemas.microsoft.com/office/drawing/2014/main" id="{1C17C9E6-79D9-3136-9CAE-471F7C0FE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7478" y="2434590"/>
            <a:ext cx="666750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3781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90DF24-077B-4848-8B34-9A7E95005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Luigi Galvani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DA96100-4EB6-4FF9-B507-0976DEAE5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9081"/>
            <a:ext cx="10515600" cy="829228"/>
          </a:xfrm>
        </p:spPr>
        <p:txBody>
          <a:bodyPr>
            <a:normAutofit lnSpcReduction="10000"/>
          </a:bodyPr>
          <a:lstStyle/>
          <a:p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 1791 Luigi Galvani, descubrió la existencia de </a:t>
            </a:r>
            <a:r>
              <a:rPr lang="es-E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actividad eléctrica </a:t>
            </a: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 los animales. </a:t>
            </a:r>
            <a:endParaRPr lang="es-MX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Ese tipazo llamado Luigi Galvani – Sólo es Ciencia">
            <a:extLst>
              <a:ext uri="{FF2B5EF4-FFF2-40B4-BE49-F238E27FC236}">
                <a16:creationId xmlns:a16="http://schemas.microsoft.com/office/drawing/2014/main" id="{95D85603-8F1F-42A1-B714-CE61B4400D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134" y="2481045"/>
            <a:ext cx="10097478" cy="4139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1600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alvani versus Volta - Saberes y Ciencias | Saberes y Ciencias">
            <a:extLst>
              <a:ext uri="{FF2B5EF4-FFF2-40B4-BE49-F238E27FC236}">
                <a16:creationId xmlns:a16="http://schemas.microsoft.com/office/drawing/2014/main" id="{D99BBEEC-6E4E-4FB2-9969-6F08AD9E9C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837" y="385893"/>
            <a:ext cx="6930098" cy="5880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04025401-8B21-42C2-AFB7-2381BFAEAD2B}"/>
              </a:ext>
            </a:extLst>
          </p:cNvPr>
          <p:cNvSpPr txBox="1"/>
          <p:nvPr/>
        </p:nvSpPr>
        <p:spPr>
          <a:xfrm>
            <a:off x="7342465" y="913394"/>
            <a:ext cx="457269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Había colgado la pata de una rana en un </a:t>
            </a:r>
            <a:r>
              <a:rPr lang="es-E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gancho de cobre </a:t>
            </a:r>
            <a:r>
              <a:rPr lang="es-E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suspendido de un </a:t>
            </a:r>
            <a:r>
              <a:rPr lang="es-E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balcón de hierro</a:t>
            </a:r>
            <a:r>
              <a:rPr lang="es-E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ctr"/>
            <a:endParaRPr lang="es-E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s-E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s-E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s-MX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escubrió</a:t>
            </a:r>
            <a:r>
              <a:rPr lang="es-MX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que los músculos de los animales se </a:t>
            </a:r>
            <a:r>
              <a:rPr lang="es-MX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contraían </a:t>
            </a:r>
            <a:r>
              <a:rPr lang="es-MX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cuando se exponían a una </a:t>
            </a: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carga eléctrica</a:t>
            </a:r>
            <a:endParaRPr lang="es-ES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s-E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s-E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648C7EBF-D510-4B0C-94C3-0CDFE7D2290A}"/>
              </a:ext>
            </a:extLst>
          </p:cNvPr>
          <p:cNvSpPr/>
          <p:nvPr/>
        </p:nvSpPr>
        <p:spPr>
          <a:xfrm rot="1835718">
            <a:off x="3888750" y="1057011"/>
            <a:ext cx="2325060" cy="4538444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ABE1FDA9-C2B6-4559-92B4-24998D073613}"/>
              </a:ext>
            </a:extLst>
          </p:cNvPr>
          <p:cNvCxnSpPr>
            <a:cxnSpLocks/>
          </p:cNvCxnSpPr>
          <p:nvPr/>
        </p:nvCxnSpPr>
        <p:spPr>
          <a:xfrm flipH="1">
            <a:off x="6186590" y="3954885"/>
            <a:ext cx="4201137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6051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81B0B2DA-FD93-4234-B711-E926085533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631" y="635423"/>
            <a:ext cx="8397712" cy="5027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6FAFBC25-AD12-457A-9DD7-CDB363971CFA}"/>
              </a:ext>
            </a:extLst>
          </p:cNvPr>
          <p:cNvSpPr txBox="1"/>
          <p:nvPr/>
        </p:nvSpPr>
        <p:spPr>
          <a:xfrm>
            <a:off x="8601843" y="910205"/>
            <a:ext cx="36656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El fisiólogo llamó a esta forma de producir energía "</a:t>
            </a:r>
            <a:r>
              <a:rPr lang="es-MX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bioelectrogénesis</a:t>
            </a:r>
            <a:r>
              <a:rPr lang="es-MX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". </a:t>
            </a:r>
            <a:endParaRPr lang="es-MX" dirty="0"/>
          </a:p>
        </p:txBody>
      </p:sp>
      <p:sp>
        <p:nvSpPr>
          <p:cNvPr id="5" name="Flecha: hacia abajo 4">
            <a:extLst>
              <a:ext uri="{FF2B5EF4-FFF2-40B4-BE49-F238E27FC236}">
                <a16:creationId xmlns:a16="http://schemas.microsoft.com/office/drawing/2014/main" id="{57607C53-BBE7-4EB7-9643-61263BF8D7CE}"/>
              </a:ext>
            </a:extLst>
          </p:cNvPr>
          <p:cNvSpPr/>
          <p:nvPr/>
        </p:nvSpPr>
        <p:spPr>
          <a:xfrm>
            <a:off x="9991288" y="1648815"/>
            <a:ext cx="436228" cy="347765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18E5A4A-1917-4E48-B8B1-C3111BDA4510}"/>
              </a:ext>
            </a:extLst>
          </p:cNvPr>
          <p:cNvSpPr txBox="1"/>
          <p:nvPr/>
        </p:nvSpPr>
        <p:spPr>
          <a:xfrm>
            <a:off x="8526342" y="2088967"/>
            <a:ext cx="366565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Hizo electrocutar cadáveres humanos para hacerlos bailar la “</a:t>
            </a:r>
            <a:r>
              <a:rPr lang="es-MX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danza de las convulsiones tónicas</a:t>
            </a:r>
            <a:r>
              <a:rPr lang="es-MX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”</a:t>
            </a:r>
            <a:endParaRPr lang="es-MX" dirty="0"/>
          </a:p>
        </p:txBody>
      </p:sp>
      <p:sp>
        <p:nvSpPr>
          <p:cNvPr id="10" name="Flecha: hacia abajo 9">
            <a:extLst>
              <a:ext uri="{FF2B5EF4-FFF2-40B4-BE49-F238E27FC236}">
                <a16:creationId xmlns:a16="http://schemas.microsoft.com/office/drawing/2014/main" id="{1A2452E0-931A-45F0-9FE8-D79DAD551F1C}"/>
              </a:ext>
            </a:extLst>
          </p:cNvPr>
          <p:cNvSpPr/>
          <p:nvPr/>
        </p:nvSpPr>
        <p:spPr>
          <a:xfrm>
            <a:off x="9998443" y="3081235"/>
            <a:ext cx="436228" cy="347765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733134F-D013-48C1-9FEF-CC82A7976AE7}"/>
              </a:ext>
            </a:extLst>
          </p:cNvPr>
          <p:cNvSpPr txBox="1"/>
          <p:nvPr/>
        </p:nvSpPr>
        <p:spPr>
          <a:xfrm>
            <a:off x="8601842" y="3606995"/>
            <a:ext cx="346152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Llegó a la conclusión de que la </a:t>
            </a:r>
            <a:r>
              <a:rPr lang="es-ES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electricidad</a:t>
            </a: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necesaria no provenía del exterior, sino que era </a:t>
            </a:r>
            <a:r>
              <a:rPr lang="es-ES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generada en el interior del propio organismo</a:t>
            </a: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vivo.</a:t>
            </a:r>
            <a:endParaRPr lang="es-MX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ABFE31C-B412-48F5-92AF-55EAADFC00ED}"/>
              </a:ext>
            </a:extLst>
          </p:cNvPr>
          <p:cNvSpPr txBox="1"/>
          <p:nvPr/>
        </p:nvSpPr>
        <p:spPr>
          <a:xfrm>
            <a:off x="5964573" y="5795600"/>
            <a:ext cx="60987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MX" dirty="0"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U</a:t>
            </a:r>
            <a:r>
              <a:rPr lang="es-MX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na vez muerto, seguía conservando la capacidad de conducir el </a:t>
            </a:r>
            <a:r>
              <a:rPr lang="es-MX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impulso</a:t>
            </a:r>
            <a:r>
              <a:rPr lang="es-MX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y reaccionar a él. </a:t>
            </a:r>
            <a:endParaRPr lang="es-MX" dirty="0"/>
          </a:p>
        </p:txBody>
      </p:sp>
      <p:sp>
        <p:nvSpPr>
          <p:cNvPr id="15" name="Flecha: hacia abajo 14">
            <a:extLst>
              <a:ext uri="{FF2B5EF4-FFF2-40B4-BE49-F238E27FC236}">
                <a16:creationId xmlns:a16="http://schemas.microsoft.com/office/drawing/2014/main" id="{9D2653E1-0EF0-4AFC-BF0A-FB0BBD842578}"/>
              </a:ext>
            </a:extLst>
          </p:cNvPr>
          <p:cNvSpPr/>
          <p:nvPr/>
        </p:nvSpPr>
        <p:spPr>
          <a:xfrm>
            <a:off x="9998443" y="5266079"/>
            <a:ext cx="436228" cy="347765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124919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734</TotalTime>
  <Words>817</Words>
  <Application>Microsoft Office PowerPoint</Application>
  <PresentationFormat>Panorámica</PresentationFormat>
  <Paragraphs>88</Paragraphs>
  <Slides>30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30</vt:i4>
      </vt:variant>
    </vt:vector>
  </HeadingPairs>
  <TitlesOfParts>
    <vt:vector size="37" baseType="lpstr">
      <vt:lpstr>Aptos</vt:lpstr>
      <vt:lpstr>Arial</vt:lpstr>
      <vt:lpstr>Calibri</vt:lpstr>
      <vt:lpstr>Calibri Light</vt:lpstr>
      <vt:lpstr>Roboto</vt:lpstr>
      <vt:lpstr>Times New Roman</vt:lpstr>
      <vt:lpstr>Tema de Office</vt:lpstr>
      <vt:lpstr>La historia de las neurociencias</vt:lpstr>
      <vt:lpstr>Trepanaciones </vt:lpstr>
      <vt:lpstr>Papiro quirúrgico de Edwin Smith</vt:lpstr>
      <vt:lpstr>Hipócrates </vt:lpstr>
      <vt:lpstr>Galeno </vt:lpstr>
      <vt:lpstr>Andreas Vesalius</vt:lpstr>
      <vt:lpstr>Luigi Galvani</vt:lpstr>
      <vt:lpstr>Presentación de PowerPoint</vt:lpstr>
      <vt:lpstr>Presentación de PowerPoint</vt:lpstr>
      <vt:lpstr>Hermann von Helmholtz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historia de las neurociencias</dc:title>
  <dc:creator>DAVID FERNANDEZ QUEZADA</dc:creator>
  <cp:lastModifiedBy>FERNANDEZ QUEZADA, DAVID</cp:lastModifiedBy>
  <cp:revision>54</cp:revision>
  <dcterms:created xsi:type="dcterms:W3CDTF">2021-03-08T19:03:54Z</dcterms:created>
  <dcterms:modified xsi:type="dcterms:W3CDTF">2024-04-29T18:27:11Z</dcterms:modified>
</cp:coreProperties>
</file>

<file path=docProps/thumbnail.jpeg>
</file>